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74" r:id="rId4"/>
    <p:sldId id="257" r:id="rId5"/>
    <p:sldId id="259" r:id="rId6"/>
    <p:sldId id="260" r:id="rId7"/>
    <p:sldId id="261" r:id="rId8"/>
    <p:sldId id="272" r:id="rId9"/>
    <p:sldId id="262" r:id="rId10"/>
    <p:sldId id="263" r:id="rId11"/>
    <p:sldId id="273" r:id="rId12"/>
    <p:sldId id="264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131A-A6F4-4DD0-9508-EF72B8B63487}" type="datetimeFigureOut">
              <a:rPr kumimoji="1" lang="ja-JP" altLang="en-US" smtClean="0"/>
              <a:t>2021/12/17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4040-14D1-4BD9-AE48-FEE6DA7DB4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990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131A-A6F4-4DD0-9508-EF72B8B63487}" type="datetimeFigureOut">
              <a:rPr kumimoji="1" lang="ja-JP" altLang="en-US" smtClean="0"/>
              <a:t>2021/12/17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4040-14D1-4BD9-AE48-FEE6DA7DB4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710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131A-A6F4-4DD0-9508-EF72B8B63487}" type="datetimeFigureOut">
              <a:rPr kumimoji="1" lang="ja-JP" altLang="en-US" smtClean="0"/>
              <a:t>2021/12/17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4040-14D1-4BD9-AE48-FEE6DA7DB4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245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131A-A6F4-4DD0-9508-EF72B8B63487}" type="datetimeFigureOut">
              <a:rPr kumimoji="1" lang="ja-JP" altLang="en-US" smtClean="0"/>
              <a:t>2021/12/17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4040-14D1-4BD9-AE48-FEE6DA7DB4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9904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131A-A6F4-4DD0-9508-EF72B8B63487}" type="datetimeFigureOut">
              <a:rPr kumimoji="1" lang="ja-JP" altLang="en-US" smtClean="0"/>
              <a:t>2021/12/17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4040-14D1-4BD9-AE48-FEE6DA7DB4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658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131A-A6F4-4DD0-9508-EF72B8B63487}" type="datetimeFigureOut">
              <a:rPr kumimoji="1" lang="ja-JP" altLang="en-US" smtClean="0"/>
              <a:t>2021/12/17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4040-14D1-4BD9-AE48-FEE6DA7DB4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0177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131A-A6F4-4DD0-9508-EF72B8B63487}" type="datetimeFigureOut">
              <a:rPr kumimoji="1" lang="ja-JP" altLang="en-US" smtClean="0"/>
              <a:t>2021/12/17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4040-14D1-4BD9-AE48-FEE6DA7DB4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638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131A-A6F4-4DD0-9508-EF72B8B63487}" type="datetimeFigureOut">
              <a:rPr kumimoji="1" lang="ja-JP" altLang="en-US" smtClean="0"/>
              <a:t>2021/12/17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4040-14D1-4BD9-AE48-FEE6DA7DB4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518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131A-A6F4-4DD0-9508-EF72B8B63487}" type="datetimeFigureOut">
              <a:rPr kumimoji="1" lang="ja-JP" altLang="en-US" smtClean="0"/>
              <a:t>2021/12/17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4040-14D1-4BD9-AE48-FEE6DA7DB4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0342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131A-A6F4-4DD0-9508-EF72B8B63487}" type="datetimeFigureOut">
              <a:rPr kumimoji="1" lang="ja-JP" altLang="en-US" smtClean="0"/>
              <a:t>2021/12/17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4040-14D1-4BD9-AE48-FEE6DA7DB4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415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131A-A6F4-4DD0-9508-EF72B8B63487}" type="datetimeFigureOut">
              <a:rPr kumimoji="1" lang="ja-JP" altLang="en-US" smtClean="0"/>
              <a:t>2021/12/17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4040-14D1-4BD9-AE48-FEE6DA7DB4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8602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F131A-A6F4-4DD0-9508-EF72B8B63487}" type="datetimeFigureOut">
              <a:rPr kumimoji="1" lang="ja-JP" altLang="en-US" smtClean="0"/>
              <a:t>2021/12/17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74040-14D1-4BD9-AE48-FEE6DA7DB4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021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5753F3-D573-475B-928B-39B360988E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>
                <a:latin typeface="+mn-ea"/>
                <a:ea typeface="+mn-ea"/>
              </a:rPr>
              <a:t>「交通費検索業務」手順書</a:t>
            </a:r>
            <a:br>
              <a:rPr kumimoji="1" lang="en-US" altLang="ja-JP" sz="3600" dirty="0">
                <a:latin typeface="+mn-ea"/>
                <a:ea typeface="+mn-ea"/>
              </a:rPr>
            </a:br>
            <a:br>
              <a:rPr kumimoji="1" lang="en-US" altLang="ja-JP" sz="3600" dirty="0">
                <a:latin typeface="+mn-ea"/>
                <a:ea typeface="+mn-ea"/>
              </a:rPr>
            </a:br>
            <a:r>
              <a:rPr kumimoji="1" lang="en-US" altLang="ja-JP" sz="3600" dirty="0">
                <a:latin typeface="+mn-ea"/>
                <a:ea typeface="+mn-ea"/>
              </a:rPr>
              <a:t>※</a:t>
            </a:r>
            <a:r>
              <a:rPr kumimoji="1" lang="ja-JP" altLang="en-US" sz="3600" dirty="0">
                <a:latin typeface="+mn-ea"/>
                <a:ea typeface="+mn-ea"/>
              </a:rPr>
              <a:t>サンプル</a:t>
            </a:r>
          </a:p>
        </p:txBody>
      </p:sp>
    </p:spTree>
    <p:extLst>
      <p:ext uri="{BB962C8B-B14F-4D97-AF65-F5344CB8AC3E}">
        <p14:creationId xmlns:p14="http://schemas.microsoft.com/office/powerpoint/2010/main" val="3213799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059F239E-59D3-4B7A-BA3F-E3C416B6864E}"/>
              </a:ext>
            </a:extLst>
          </p:cNvPr>
          <p:cNvSpPr txBox="1">
            <a:spLocks/>
          </p:cNvSpPr>
          <p:nvPr/>
        </p:nvSpPr>
        <p:spPr>
          <a:xfrm>
            <a:off x="0" y="216352"/>
            <a:ext cx="9144000" cy="530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+mn-ea"/>
                <a:ea typeface="+mn-ea"/>
              </a:rPr>
              <a:t>７．「料金」に金額を入力する（</a:t>
            </a:r>
            <a:r>
              <a:rPr lang="en-US" altLang="ja-JP" sz="2400" dirty="0">
                <a:latin typeface="+mn-ea"/>
                <a:ea typeface="+mn-ea"/>
              </a:rPr>
              <a:t>00:29:50</a:t>
            </a:r>
            <a:r>
              <a:rPr lang="ja-JP" altLang="en-US" sz="2400" dirty="0">
                <a:latin typeface="+mn-ea"/>
                <a:ea typeface="+mn-ea"/>
              </a:rPr>
              <a:t>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633AA6C-CDBB-4779-93E0-0B949D846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803"/>
            <a:ext cx="9144000" cy="538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14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059F239E-59D3-4B7A-BA3F-E3C416B6864E}"/>
              </a:ext>
            </a:extLst>
          </p:cNvPr>
          <p:cNvSpPr txBox="1">
            <a:spLocks/>
          </p:cNvSpPr>
          <p:nvPr/>
        </p:nvSpPr>
        <p:spPr>
          <a:xfrm>
            <a:off x="0" y="216352"/>
            <a:ext cx="9144000" cy="530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+mn-ea"/>
                <a:ea typeface="+mn-ea"/>
              </a:rPr>
              <a:t>８．</a:t>
            </a:r>
            <a:r>
              <a:rPr lang="en-US" altLang="ja-JP" sz="2400" dirty="0">
                <a:latin typeface="+mn-ea"/>
                <a:ea typeface="+mn-ea"/>
              </a:rPr>
              <a:t>Yahoo</a:t>
            </a:r>
            <a:r>
              <a:rPr lang="ja-JP" altLang="en-US" sz="2400" dirty="0">
                <a:latin typeface="+mn-ea"/>
                <a:ea typeface="+mn-ea"/>
              </a:rPr>
              <a:t>路線情報の最初の画面に戻る（</a:t>
            </a:r>
            <a:r>
              <a:rPr lang="en-US" altLang="ja-JP" sz="2400" dirty="0">
                <a:latin typeface="+mn-ea"/>
                <a:ea typeface="+mn-ea"/>
              </a:rPr>
              <a:t>00:38:53</a:t>
            </a:r>
            <a:r>
              <a:rPr lang="ja-JP" altLang="en-US" sz="2400" dirty="0">
                <a:latin typeface="+mn-ea"/>
                <a:ea typeface="+mn-ea"/>
              </a:rPr>
              <a:t>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BA6C06B-E2D2-4A01-AFEC-8C81BA66C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3470"/>
            <a:ext cx="9144000" cy="539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09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059F239E-59D3-4B7A-BA3F-E3C416B6864E}"/>
              </a:ext>
            </a:extLst>
          </p:cNvPr>
          <p:cNvSpPr txBox="1">
            <a:spLocks/>
          </p:cNvSpPr>
          <p:nvPr/>
        </p:nvSpPr>
        <p:spPr>
          <a:xfrm>
            <a:off x="0" y="216352"/>
            <a:ext cx="9144000" cy="4715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+mn-ea"/>
                <a:ea typeface="+mn-ea"/>
              </a:rPr>
              <a:t>９．</a:t>
            </a:r>
            <a:r>
              <a:rPr lang="en-US" altLang="ja-JP" sz="2400" dirty="0">
                <a:latin typeface="+mn-ea"/>
                <a:ea typeface="+mn-ea"/>
              </a:rPr>
              <a:t>Excel</a:t>
            </a:r>
            <a:r>
              <a:rPr lang="ja-JP" altLang="en-US" sz="2400" dirty="0">
                <a:latin typeface="+mn-ea"/>
                <a:ea typeface="+mn-ea"/>
              </a:rPr>
              <a:t>のデータが無くなるまで３～９の処理を繰り返す</a:t>
            </a:r>
            <a:endParaRPr lang="en-US" altLang="ja-JP" sz="2400" dirty="0">
              <a:latin typeface="+mn-ea"/>
              <a:ea typeface="+mn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A9B72F-E312-4485-9D93-56D999FF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898"/>
            <a:ext cx="9144000" cy="538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42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059F239E-59D3-4B7A-BA3F-E3C416B6864E}"/>
              </a:ext>
            </a:extLst>
          </p:cNvPr>
          <p:cNvSpPr txBox="1">
            <a:spLocks/>
          </p:cNvSpPr>
          <p:nvPr/>
        </p:nvSpPr>
        <p:spPr>
          <a:xfrm>
            <a:off x="0" y="216352"/>
            <a:ext cx="9144000" cy="530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+mn-ea"/>
                <a:ea typeface="+mn-ea"/>
              </a:rPr>
              <a:t>１０．</a:t>
            </a:r>
            <a:r>
              <a:rPr lang="en-US" altLang="ja-JP" sz="2400" dirty="0">
                <a:latin typeface="+mn-ea"/>
                <a:ea typeface="+mn-ea"/>
              </a:rPr>
              <a:t>Excel</a:t>
            </a:r>
            <a:r>
              <a:rPr lang="ja-JP" altLang="en-US" sz="2400" dirty="0">
                <a:latin typeface="+mn-ea"/>
                <a:ea typeface="+mn-ea"/>
              </a:rPr>
              <a:t>とブラウザを閉じて業務終了</a:t>
            </a:r>
          </a:p>
        </p:txBody>
      </p:sp>
    </p:spTree>
    <p:extLst>
      <p:ext uri="{BB962C8B-B14F-4D97-AF65-F5344CB8AC3E}">
        <p14:creationId xmlns:p14="http://schemas.microsoft.com/office/powerpoint/2010/main" val="1103838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5753F3-D573-475B-928B-39B360988E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1454E74-B850-4D7A-B205-88C6EB9322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画面録画 4">
            <a:hlinkClick r:id="" action="ppaction://media"/>
            <a:extLst>
              <a:ext uri="{FF2B5EF4-FFF2-40B4-BE49-F238E27FC236}">
                <a16:creationId xmlns:a16="http://schemas.microsoft.com/office/drawing/2014/main" id="{64B2FB71-9321-4A82-81BF-A6C191F3D0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706"/>
          <a:stretch/>
        </p:blipFill>
        <p:spPr>
          <a:xfrm>
            <a:off x="282111" y="1048625"/>
            <a:ext cx="8652164" cy="4534546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B68E9543-E1F7-4040-A821-2F147E62DEC6}"/>
              </a:ext>
            </a:extLst>
          </p:cNvPr>
          <p:cNvSpPr txBox="1">
            <a:spLocks/>
          </p:cNvSpPr>
          <p:nvPr/>
        </p:nvSpPr>
        <p:spPr>
          <a:xfrm>
            <a:off x="0" y="216352"/>
            <a:ext cx="9144000" cy="530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+mn-ea"/>
                <a:ea typeface="+mn-ea"/>
              </a:rPr>
              <a:t>０．業務手順動画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95D64D7-0A81-4234-90C1-B1011FA91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111" y="6108878"/>
            <a:ext cx="1190723" cy="682010"/>
          </a:xfrm>
          <a:prstGeom prst="rect">
            <a:avLst/>
          </a:prstGeom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9A11B490-E54B-41BE-BFA2-43C2F787DDBD}"/>
              </a:ext>
            </a:extLst>
          </p:cNvPr>
          <p:cNvSpPr txBox="1">
            <a:spLocks/>
          </p:cNvSpPr>
          <p:nvPr/>
        </p:nvSpPr>
        <p:spPr>
          <a:xfrm>
            <a:off x="1472834" y="6008580"/>
            <a:ext cx="6459523" cy="530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00" dirty="0">
                <a:latin typeface="+mn-ea"/>
                <a:ea typeface="+mn-ea"/>
              </a:rPr>
              <a:t>マウスを画面上に移動すると「再生」ボタンが表示されます。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2D6C1C4-824D-43A9-AA82-C78ECA905277}"/>
              </a:ext>
            </a:extLst>
          </p:cNvPr>
          <p:cNvSpPr/>
          <p:nvPr/>
        </p:nvSpPr>
        <p:spPr>
          <a:xfrm>
            <a:off x="282111" y="6434356"/>
            <a:ext cx="514843" cy="3565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A5B45F1-971E-4FDD-834B-5A98B22DE527}"/>
              </a:ext>
            </a:extLst>
          </p:cNvPr>
          <p:cNvSpPr txBox="1"/>
          <p:nvPr/>
        </p:nvSpPr>
        <p:spPr>
          <a:xfrm>
            <a:off x="514364" y="680895"/>
            <a:ext cx="83947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  <a:latin typeface="+mn-ea"/>
                <a:ea typeface="+mn-ea"/>
              </a:rPr>
              <a:t>【</a:t>
            </a:r>
            <a:r>
              <a:rPr lang="ja-JP" altLang="en-US" sz="1600" dirty="0">
                <a:solidFill>
                  <a:srgbClr val="FF0000"/>
                </a:solidFill>
                <a:latin typeface="+mn-ea"/>
                <a:ea typeface="+mn-ea"/>
              </a:rPr>
              <a:t>挿入</a:t>
            </a:r>
            <a:r>
              <a:rPr lang="en-US" altLang="ja-JP" sz="1600" dirty="0">
                <a:solidFill>
                  <a:srgbClr val="FF0000"/>
                </a:solidFill>
                <a:latin typeface="+mn-ea"/>
                <a:ea typeface="+mn-ea"/>
              </a:rPr>
              <a:t>】-【</a:t>
            </a:r>
            <a:r>
              <a:rPr lang="ja-JP" altLang="en-US" sz="1600" dirty="0">
                <a:solidFill>
                  <a:srgbClr val="FF0000"/>
                </a:solidFill>
                <a:latin typeface="+mn-ea"/>
                <a:ea typeface="+mn-ea"/>
              </a:rPr>
              <a:t>画面録画</a:t>
            </a:r>
            <a:r>
              <a:rPr lang="en-US" altLang="ja-JP" sz="1600" dirty="0">
                <a:solidFill>
                  <a:srgbClr val="FF0000"/>
                </a:solidFill>
                <a:latin typeface="+mn-ea"/>
                <a:ea typeface="+mn-ea"/>
              </a:rPr>
              <a:t>】</a:t>
            </a:r>
            <a:r>
              <a:rPr lang="ja-JP" altLang="en-US" sz="1600" dirty="0">
                <a:solidFill>
                  <a:srgbClr val="FF0000"/>
                </a:solidFill>
                <a:latin typeface="+mn-ea"/>
              </a:rPr>
              <a:t>で現状手作業で行っているパソコン操作を録画します。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90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059F239E-59D3-4B7A-BA3F-E3C416B6864E}"/>
              </a:ext>
            </a:extLst>
          </p:cNvPr>
          <p:cNvSpPr txBox="1">
            <a:spLocks/>
          </p:cNvSpPr>
          <p:nvPr/>
        </p:nvSpPr>
        <p:spPr>
          <a:xfrm>
            <a:off x="0" y="822122"/>
            <a:ext cx="9144000" cy="4345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ja-JP" altLang="en-US" sz="2000" dirty="0">
                <a:latin typeface="+mn-ea"/>
                <a:ea typeface="+mn-ea"/>
              </a:rPr>
              <a:t>１．交通費精算</a:t>
            </a:r>
            <a:r>
              <a:rPr lang="en-US" altLang="ja-JP" sz="2000" dirty="0">
                <a:latin typeface="+mn-ea"/>
                <a:ea typeface="+mn-ea"/>
              </a:rPr>
              <a:t>.xlsx</a:t>
            </a:r>
            <a:r>
              <a:rPr lang="ja-JP" altLang="en-US" sz="2000" dirty="0">
                <a:latin typeface="+mn-ea"/>
                <a:ea typeface="+mn-ea"/>
              </a:rPr>
              <a:t>を開く（</a:t>
            </a:r>
            <a:r>
              <a:rPr lang="en-US" altLang="ja-JP" sz="2000" dirty="0">
                <a:latin typeface="+mn-ea"/>
                <a:ea typeface="+mn-ea"/>
              </a:rPr>
              <a:t>00:02:15</a:t>
            </a:r>
            <a:r>
              <a:rPr lang="ja-JP" altLang="en-US" sz="2000" dirty="0">
                <a:latin typeface="+mn-ea"/>
                <a:ea typeface="+mn-ea"/>
              </a:rPr>
              <a:t>）</a:t>
            </a:r>
            <a:endParaRPr lang="en-US" altLang="ja-JP" sz="2000" dirty="0">
              <a:latin typeface="+mn-ea"/>
              <a:ea typeface="+mn-ea"/>
            </a:endParaRPr>
          </a:p>
          <a:p>
            <a:pPr>
              <a:spcBef>
                <a:spcPts val="1200"/>
              </a:spcBef>
            </a:pPr>
            <a:r>
              <a:rPr lang="ja-JP" altLang="en-US" sz="2000" dirty="0">
                <a:latin typeface="+mn-ea"/>
                <a:ea typeface="+mn-ea"/>
              </a:rPr>
              <a:t>２．</a:t>
            </a:r>
            <a:r>
              <a:rPr lang="en-US" altLang="ja-JP" sz="2000" dirty="0">
                <a:latin typeface="+mn-ea"/>
                <a:ea typeface="+mn-ea"/>
              </a:rPr>
              <a:t>Yahoo</a:t>
            </a:r>
            <a:r>
              <a:rPr lang="ja-JP" altLang="en-US" sz="2000" dirty="0">
                <a:latin typeface="+mn-ea"/>
                <a:ea typeface="+mn-ea"/>
              </a:rPr>
              <a:t>路線情報にアクセスする（</a:t>
            </a:r>
            <a:r>
              <a:rPr lang="en-US" altLang="ja-JP" sz="2000" dirty="0">
                <a:latin typeface="+mn-ea"/>
                <a:ea typeface="+mn-ea"/>
              </a:rPr>
              <a:t>00:08:62</a:t>
            </a:r>
            <a:r>
              <a:rPr lang="ja-JP" altLang="en-US" sz="2000" dirty="0">
                <a:latin typeface="+mn-ea"/>
                <a:ea typeface="+mn-ea"/>
              </a:rPr>
              <a:t>）</a:t>
            </a:r>
          </a:p>
          <a:p>
            <a:pPr>
              <a:spcBef>
                <a:spcPts val="1200"/>
              </a:spcBef>
            </a:pPr>
            <a:r>
              <a:rPr lang="ja-JP" altLang="en-US" sz="2000" dirty="0">
                <a:latin typeface="+mn-ea"/>
                <a:ea typeface="+mn-ea"/>
              </a:rPr>
              <a:t>３．交通費精算</a:t>
            </a:r>
            <a:r>
              <a:rPr lang="en-US" altLang="ja-JP" sz="2000" dirty="0">
                <a:latin typeface="+mn-ea"/>
                <a:ea typeface="+mn-ea"/>
              </a:rPr>
              <a:t>.xlsx</a:t>
            </a:r>
            <a:r>
              <a:rPr lang="ja-JP" altLang="en-US" sz="2000" dirty="0">
                <a:latin typeface="+mn-ea"/>
                <a:ea typeface="+mn-ea"/>
              </a:rPr>
              <a:t>の「出発駅」を「出発」にコピペする（</a:t>
            </a:r>
            <a:r>
              <a:rPr lang="en-US" altLang="ja-JP" sz="2000" dirty="0">
                <a:latin typeface="+mn-ea"/>
                <a:ea typeface="+mn-ea"/>
              </a:rPr>
              <a:t>00:16:86</a:t>
            </a:r>
            <a:r>
              <a:rPr lang="ja-JP" altLang="en-US" sz="2000" dirty="0">
                <a:latin typeface="+mn-ea"/>
                <a:ea typeface="+mn-ea"/>
              </a:rPr>
              <a:t>）</a:t>
            </a:r>
          </a:p>
          <a:p>
            <a:pPr>
              <a:spcBef>
                <a:spcPts val="1200"/>
              </a:spcBef>
            </a:pPr>
            <a:r>
              <a:rPr lang="ja-JP" altLang="en-US" sz="2000" dirty="0">
                <a:latin typeface="+mn-ea"/>
                <a:ea typeface="+mn-ea"/>
              </a:rPr>
              <a:t>４．交通費精算</a:t>
            </a:r>
            <a:r>
              <a:rPr lang="en-US" altLang="ja-JP" sz="2000" dirty="0">
                <a:latin typeface="+mn-ea"/>
                <a:ea typeface="+mn-ea"/>
              </a:rPr>
              <a:t>.xlsx</a:t>
            </a:r>
            <a:r>
              <a:rPr lang="ja-JP" altLang="en-US" sz="2000" dirty="0">
                <a:latin typeface="+mn-ea"/>
                <a:ea typeface="+mn-ea"/>
              </a:rPr>
              <a:t>の「到着駅」を「到着」にコピペする（</a:t>
            </a:r>
            <a:r>
              <a:rPr lang="en-US" altLang="ja-JP" sz="2000" dirty="0">
                <a:latin typeface="+mn-ea"/>
                <a:ea typeface="+mn-ea"/>
              </a:rPr>
              <a:t>00:24:16</a:t>
            </a:r>
            <a:r>
              <a:rPr lang="ja-JP" altLang="en-US" sz="2000" dirty="0">
                <a:latin typeface="+mn-ea"/>
                <a:ea typeface="+mn-ea"/>
              </a:rPr>
              <a:t>）</a:t>
            </a:r>
          </a:p>
          <a:p>
            <a:pPr>
              <a:spcBef>
                <a:spcPts val="1200"/>
              </a:spcBef>
            </a:pPr>
            <a:r>
              <a:rPr lang="ja-JP" altLang="en-US" sz="2000" dirty="0">
                <a:latin typeface="+mn-ea"/>
                <a:ea typeface="+mn-ea"/>
              </a:rPr>
              <a:t>５．「検索」ボタンを押下する（</a:t>
            </a:r>
            <a:r>
              <a:rPr lang="en-US" altLang="ja-JP" sz="2000" dirty="0">
                <a:latin typeface="+mn-ea"/>
                <a:ea typeface="+mn-ea"/>
              </a:rPr>
              <a:t>00:26:86</a:t>
            </a:r>
            <a:r>
              <a:rPr lang="ja-JP" altLang="en-US" sz="2000" dirty="0">
                <a:latin typeface="+mn-ea"/>
                <a:ea typeface="+mn-ea"/>
              </a:rPr>
              <a:t>）</a:t>
            </a:r>
          </a:p>
          <a:p>
            <a:pPr>
              <a:spcBef>
                <a:spcPts val="1200"/>
              </a:spcBef>
            </a:pPr>
            <a:r>
              <a:rPr lang="ja-JP" altLang="en-US" sz="2000" dirty="0">
                <a:latin typeface="+mn-ea"/>
                <a:ea typeface="+mn-ea"/>
              </a:rPr>
              <a:t>６．検索結果を確認し金額を覚える（</a:t>
            </a:r>
            <a:r>
              <a:rPr lang="en-US" altLang="ja-JP" sz="2000" dirty="0">
                <a:latin typeface="+mn-ea"/>
                <a:ea typeface="+mn-ea"/>
              </a:rPr>
              <a:t>00:28:00</a:t>
            </a:r>
            <a:r>
              <a:rPr lang="ja-JP" altLang="en-US" sz="2000" dirty="0">
                <a:latin typeface="+mn-ea"/>
                <a:ea typeface="+mn-ea"/>
              </a:rPr>
              <a:t>）</a:t>
            </a:r>
          </a:p>
          <a:p>
            <a:pPr>
              <a:spcBef>
                <a:spcPts val="1200"/>
              </a:spcBef>
            </a:pPr>
            <a:r>
              <a:rPr lang="ja-JP" altLang="en-US" sz="2000" dirty="0">
                <a:latin typeface="+mn-ea"/>
                <a:ea typeface="+mn-ea"/>
              </a:rPr>
              <a:t>７．「料金」に金額を入力する（</a:t>
            </a:r>
            <a:r>
              <a:rPr lang="en-US" altLang="ja-JP" sz="2000" dirty="0">
                <a:latin typeface="+mn-ea"/>
                <a:ea typeface="+mn-ea"/>
              </a:rPr>
              <a:t>00:29:50</a:t>
            </a:r>
            <a:r>
              <a:rPr lang="ja-JP" altLang="en-US" sz="2000" dirty="0">
                <a:latin typeface="+mn-ea"/>
                <a:ea typeface="+mn-ea"/>
              </a:rPr>
              <a:t>）</a:t>
            </a:r>
          </a:p>
          <a:p>
            <a:pPr>
              <a:spcBef>
                <a:spcPts val="1200"/>
              </a:spcBef>
            </a:pPr>
            <a:r>
              <a:rPr lang="ja-JP" altLang="en-US" sz="2000" dirty="0">
                <a:latin typeface="+mn-ea"/>
                <a:ea typeface="+mn-ea"/>
              </a:rPr>
              <a:t>８．</a:t>
            </a:r>
            <a:r>
              <a:rPr lang="en-US" altLang="ja-JP" sz="2000" dirty="0">
                <a:latin typeface="+mn-ea"/>
                <a:ea typeface="+mn-ea"/>
              </a:rPr>
              <a:t>Yahoo</a:t>
            </a:r>
            <a:r>
              <a:rPr lang="ja-JP" altLang="en-US" sz="2000" dirty="0">
                <a:latin typeface="+mn-ea"/>
                <a:ea typeface="+mn-ea"/>
              </a:rPr>
              <a:t>路線情報の最初の画面に戻る（</a:t>
            </a:r>
            <a:r>
              <a:rPr lang="en-US" altLang="ja-JP" sz="2000" dirty="0">
                <a:latin typeface="+mn-ea"/>
                <a:ea typeface="+mn-ea"/>
              </a:rPr>
              <a:t>00:38:53</a:t>
            </a:r>
            <a:r>
              <a:rPr lang="ja-JP" altLang="en-US" sz="2000" dirty="0">
                <a:latin typeface="+mn-ea"/>
                <a:ea typeface="+mn-ea"/>
              </a:rPr>
              <a:t>）</a:t>
            </a:r>
          </a:p>
          <a:p>
            <a:pPr>
              <a:spcBef>
                <a:spcPts val="1200"/>
              </a:spcBef>
            </a:pPr>
            <a:r>
              <a:rPr lang="ja-JP" altLang="en-US" sz="2000" dirty="0">
                <a:latin typeface="+mn-ea"/>
                <a:ea typeface="+mn-ea"/>
              </a:rPr>
              <a:t>９．</a:t>
            </a:r>
            <a:r>
              <a:rPr lang="en-US" altLang="ja-JP" sz="2000" dirty="0">
                <a:latin typeface="+mn-ea"/>
                <a:ea typeface="+mn-ea"/>
              </a:rPr>
              <a:t>Excel</a:t>
            </a:r>
            <a:r>
              <a:rPr lang="ja-JP" altLang="en-US" sz="2000" dirty="0">
                <a:latin typeface="+mn-ea"/>
                <a:ea typeface="+mn-ea"/>
              </a:rPr>
              <a:t>のデータが無くなるまで３～９の処理を繰り返す</a:t>
            </a:r>
          </a:p>
          <a:p>
            <a:pPr>
              <a:spcBef>
                <a:spcPts val="1200"/>
              </a:spcBef>
            </a:pPr>
            <a:r>
              <a:rPr lang="ja-JP" altLang="en-US" sz="2000" dirty="0">
                <a:latin typeface="+mn-ea"/>
                <a:ea typeface="+mn-ea"/>
              </a:rPr>
              <a:t>１０．</a:t>
            </a:r>
            <a:r>
              <a:rPr lang="en-US" altLang="ja-JP" sz="2000" dirty="0">
                <a:latin typeface="+mn-ea"/>
                <a:ea typeface="+mn-ea"/>
              </a:rPr>
              <a:t>Excel</a:t>
            </a:r>
            <a:r>
              <a:rPr lang="ja-JP" altLang="en-US" sz="2000" dirty="0">
                <a:latin typeface="+mn-ea"/>
                <a:ea typeface="+mn-ea"/>
              </a:rPr>
              <a:t>とブラウザを閉じて業務終了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A4AE4543-6ADB-46BE-9D20-FD02FF0E4DCD}"/>
              </a:ext>
            </a:extLst>
          </p:cNvPr>
          <p:cNvSpPr txBox="1">
            <a:spLocks/>
          </p:cNvSpPr>
          <p:nvPr/>
        </p:nvSpPr>
        <p:spPr>
          <a:xfrm>
            <a:off x="0" y="216352"/>
            <a:ext cx="9144000" cy="530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+mn-ea"/>
                <a:ea typeface="+mn-ea"/>
              </a:rPr>
              <a:t>業務の流れ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76C90FB-766F-4BEC-8FB2-06A06F09395A}"/>
              </a:ext>
            </a:extLst>
          </p:cNvPr>
          <p:cNvSpPr txBox="1"/>
          <p:nvPr/>
        </p:nvSpPr>
        <p:spPr>
          <a:xfrm>
            <a:off x="142613" y="5243120"/>
            <a:ext cx="82521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dirty="0">
                <a:solidFill>
                  <a:srgbClr val="FF0000"/>
                </a:solidFill>
                <a:latin typeface="+mn-ea"/>
                <a:ea typeface="+mn-ea"/>
              </a:rPr>
              <a:t>録画した動画を処理ごとに分解します。</a:t>
            </a:r>
            <a:endParaRPr lang="en-US" altLang="ja-JP" sz="1600" dirty="0">
              <a:solidFill>
                <a:srgbClr val="FF0000"/>
              </a:solidFill>
              <a:latin typeface="+mn-ea"/>
              <a:ea typeface="+mn-ea"/>
            </a:endParaRPr>
          </a:p>
          <a:p>
            <a:r>
              <a:rPr lang="ja-JP" altLang="en-US" sz="1600" dirty="0">
                <a:solidFill>
                  <a:srgbClr val="FF0000"/>
                </a:solidFill>
                <a:latin typeface="+mn-ea"/>
                <a:ea typeface="+mn-ea"/>
              </a:rPr>
              <a:t>（再生時間も記載しておくと後から確認時に便利です）</a:t>
            </a:r>
            <a:endParaRPr lang="en-US" altLang="ja-JP" sz="1600" dirty="0">
              <a:solidFill>
                <a:srgbClr val="FF0000"/>
              </a:solidFill>
              <a:latin typeface="+mn-ea"/>
              <a:ea typeface="+mn-ea"/>
            </a:endParaRPr>
          </a:p>
          <a:p>
            <a:endParaRPr lang="en-US" altLang="ja-JP" sz="1600" dirty="0">
              <a:solidFill>
                <a:srgbClr val="FF0000"/>
              </a:solidFill>
              <a:latin typeface="+mn-ea"/>
            </a:endParaRPr>
          </a:p>
          <a:p>
            <a:r>
              <a:rPr lang="ja-JP" altLang="en-US" sz="1600" dirty="0">
                <a:solidFill>
                  <a:srgbClr val="FF0000"/>
                </a:solidFill>
                <a:latin typeface="+mn-ea"/>
              </a:rPr>
              <a:t>次ページ以降で、処理（番号）単位の処理や操作の詳細を画面付きで作成します。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60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059F239E-59D3-4B7A-BA3F-E3C416B6864E}"/>
              </a:ext>
            </a:extLst>
          </p:cNvPr>
          <p:cNvSpPr txBox="1">
            <a:spLocks/>
          </p:cNvSpPr>
          <p:nvPr/>
        </p:nvSpPr>
        <p:spPr>
          <a:xfrm>
            <a:off x="0" y="216352"/>
            <a:ext cx="9144000" cy="530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+mn-ea"/>
                <a:ea typeface="+mn-ea"/>
              </a:rPr>
              <a:t>１．交通費精算</a:t>
            </a:r>
            <a:r>
              <a:rPr lang="en-US" altLang="ja-JP" sz="2400" dirty="0">
                <a:latin typeface="+mn-ea"/>
                <a:ea typeface="+mn-ea"/>
              </a:rPr>
              <a:t>.xlsx</a:t>
            </a:r>
            <a:r>
              <a:rPr lang="ja-JP" altLang="en-US" sz="2400" dirty="0">
                <a:latin typeface="+mn-ea"/>
                <a:ea typeface="+mn-ea"/>
              </a:rPr>
              <a:t>を開く（</a:t>
            </a:r>
            <a:r>
              <a:rPr lang="en-US" altLang="ja-JP" sz="2400" dirty="0">
                <a:latin typeface="+mn-ea"/>
                <a:ea typeface="+mn-ea"/>
              </a:rPr>
              <a:t>00:02:15</a:t>
            </a:r>
            <a:r>
              <a:rPr lang="ja-JP" altLang="en-US" sz="2400" dirty="0">
                <a:latin typeface="+mn-ea"/>
                <a:ea typeface="+mn-ea"/>
              </a:rPr>
              <a:t>）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80C5CA8-6C7C-4CB4-A55B-B1384CDAA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9640"/>
            <a:ext cx="9144000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97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059F239E-59D3-4B7A-BA3F-E3C416B6864E}"/>
              </a:ext>
            </a:extLst>
          </p:cNvPr>
          <p:cNvSpPr txBox="1">
            <a:spLocks/>
          </p:cNvSpPr>
          <p:nvPr/>
        </p:nvSpPr>
        <p:spPr>
          <a:xfrm>
            <a:off x="0" y="216352"/>
            <a:ext cx="9144000" cy="530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+mn-ea"/>
                <a:ea typeface="+mn-ea"/>
              </a:rPr>
              <a:t>２．</a:t>
            </a:r>
            <a:r>
              <a:rPr lang="en-US" altLang="ja-JP" sz="2400" dirty="0">
                <a:latin typeface="+mn-ea"/>
                <a:ea typeface="+mn-ea"/>
              </a:rPr>
              <a:t>Yahoo</a:t>
            </a:r>
            <a:r>
              <a:rPr lang="ja-JP" altLang="en-US" sz="2400" dirty="0">
                <a:latin typeface="+mn-ea"/>
                <a:ea typeface="+mn-ea"/>
              </a:rPr>
              <a:t>路線情報にアクセスする（</a:t>
            </a:r>
            <a:r>
              <a:rPr lang="en-US" altLang="ja-JP" sz="2400" dirty="0">
                <a:latin typeface="+mn-ea"/>
                <a:ea typeface="+mn-ea"/>
              </a:rPr>
              <a:t>00:08:62</a:t>
            </a:r>
            <a:r>
              <a:rPr lang="ja-JP" altLang="en-US" sz="2400" dirty="0">
                <a:latin typeface="+mn-ea"/>
                <a:ea typeface="+mn-ea"/>
              </a:rPr>
              <a:t>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BA6C06B-E2D2-4A01-AFEC-8C81BA66C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3470"/>
            <a:ext cx="9144000" cy="539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90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059F239E-59D3-4B7A-BA3F-E3C416B6864E}"/>
              </a:ext>
            </a:extLst>
          </p:cNvPr>
          <p:cNvSpPr txBox="1">
            <a:spLocks/>
          </p:cNvSpPr>
          <p:nvPr/>
        </p:nvSpPr>
        <p:spPr>
          <a:xfrm>
            <a:off x="0" y="216352"/>
            <a:ext cx="9144000" cy="530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+mn-ea"/>
                <a:ea typeface="+mn-ea"/>
              </a:rPr>
              <a:t>３．交通費精算</a:t>
            </a:r>
            <a:r>
              <a:rPr lang="en-US" altLang="ja-JP" sz="2400" dirty="0">
                <a:latin typeface="+mn-ea"/>
                <a:ea typeface="+mn-ea"/>
              </a:rPr>
              <a:t>.xlsx</a:t>
            </a:r>
            <a:r>
              <a:rPr lang="ja-JP" altLang="en-US" sz="2400" dirty="0">
                <a:latin typeface="+mn-ea"/>
                <a:ea typeface="+mn-ea"/>
              </a:rPr>
              <a:t>の「出発駅」を「出発」にコピペする（</a:t>
            </a:r>
            <a:r>
              <a:rPr lang="en-US" altLang="ja-JP" sz="2400" dirty="0">
                <a:latin typeface="+mn-ea"/>
                <a:ea typeface="+mn-ea"/>
              </a:rPr>
              <a:t>00:16:86</a:t>
            </a:r>
            <a:r>
              <a:rPr lang="ja-JP" altLang="en-US" sz="2400" dirty="0">
                <a:latin typeface="+mn-ea"/>
                <a:ea typeface="+mn-ea"/>
              </a:rPr>
              <a:t>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9D07649-B8A4-4B70-B0E6-D61B3F661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711"/>
            <a:ext cx="9144000" cy="539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25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059F239E-59D3-4B7A-BA3F-E3C416B6864E}"/>
              </a:ext>
            </a:extLst>
          </p:cNvPr>
          <p:cNvSpPr txBox="1">
            <a:spLocks/>
          </p:cNvSpPr>
          <p:nvPr/>
        </p:nvSpPr>
        <p:spPr>
          <a:xfrm>
            <a:off x="0" y="216352"/>
            <a:ext cx="9144000" cy="530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+mn-ea"/>
                <a:ea typeface="+mn-ea"/>
              </a:rPr>
              <a:t>４．交通費精算</a:t>
            </a:r>
            <a:r>
              <a:rPr lang="en-US" altLang="ja-JP" sz="2400" dirty="0">
                <a:latin typeface="+mn-ea"/>
                <a:ea typeface="+mn-ea"/>
              </a:rPr>
              <a:t>.xlsx</a:t>
            </a:r>
            <a:r>
              <a:rPr lang="ja-JP" altLang="en-US" sz="2400" dirty="0">
                <a:latin typeface="+mn-ea"/>
                <a:ea typeface="+mn-ea"/>
              </a:rPr>
              <a:t>の「到着駅」を「到着」にコピペする（</a:t>
            </a:r>
            <a:r>
              <a:rPr lang="en-US" altLang="ja-JP" sz="2400" dirty="0">
                <a:latin typeface="+mn-ea"/>
                <a:ea typeface="+mn-ea"/>
              </a:rPr>
              <a:t>00:24:16</a:t>
            </a:r>
            <a:r>
              <a:rPr lang="ja-JP" altLang="en-US" sz="2400" dirty="0">
                <a:latin typeface="+mn-ea"/>
                <a:ea typeface="+mn-ea"/>
              </a:rPr>
              <a:t>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D33D13A-A963-4762-BEC0-613CF436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211"/>
            <a:ext cx="9144000" cy="541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77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059F239E-59D3-4B7A-BA3F-E3C416B6864E}"/>
              </a:ext>
            </a:extLst>
          </p:cNvPr>
          <p:cNvSpPr txBox="1">
            <a:spLocks/>
          </p:cNvSpPr>
          <p:nvPr/>
        </p:nvSpPr>
        <p:spPr>
          <a:xfrm>
            <a:off x="0" y="216352"/>
            <a:ext cx="9144000" cy="530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+mn-ea"/>
                <a:ea typeface="+mn-ea"/>
              </a:rPr>
              <a:t>５．「検索」ボタンを押下する（</a:t>
            </a:r>
            <a:r>
              <a:rPr lang="en-US" altLang="ja-JP" sz="2400" dirty="0">
                <a:latin typeface="+mn-ea"/>
                <a:ea typeface="+mn-ea"/>
              </a:rPr>
              <a:t>00:26:86</a:t>
            </a:r>
            <a:r>
              <a:rPr lang="ja-JP" altLang="en-US" sz="2400" dirty="0">
                <a:latin typeface="+mn-ea"/>
                <a:ea typeface="+mn-ea"/>
              </a:rPr>
              <a:t>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D33D13A-A963-4762-BEC0-613CF436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211"/>
            <a:ext cx="9144000" cy="541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3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059F239E-59D3-4B7A-BA3F-E3C416B6864E}"/>
              </a:ext>
            </a:extLst>
          </p:cNvPr>
          <p:cNvSpPr txBox="1">
            <a:spLocks/>
          </p:cNvSpPr>
          <p:nvPr/>
        </p:nvSpPr>
        <p:spPr>
          <a:xfrm>
            <a:off x="0" y="216352"/>
            <a:ext cx="9144000" cy="530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+mn-ea"/>
                <a:ea typeface="+mn-ea"/>
              </a:rPr>
              <a:t>６．検索結果を確認し金額を覚える（</a:t>
            </a:r>
            <a:r>
              <a:rPr lang="en-US" altLang="ja-JP" sz="2400" dirty="0">
                <a:latin typeface="+mn-ea"/>
                <a:ea typeface="+mn-ea"/>
              </a:rPr>
              <a:t>00:28:00</a:t>
            </a:r>
            <a:r>
              <a:rPr lang="ja-JP" altLang="en-US" sz="2400" dirty="0">
                <a:latin typeface="+mn-ea"/>
                <a:ea typeface="+mn-ea"/>
              </a:rPr>
              <a:t>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55EEE73-2D15-4B7B-91CC-E46BDD5B3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607"/>
            <a:ext cx="9144000" cy="541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30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</TotalTime>
  <Words>382</Words>
  <PresentationFormat>画面に合わせる (4:3)</PresentationFormat>
  <Paragraphs>29</Paragraphs>
  <Slides>13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8" baseType="lpstr">
      <vt:lpstr>游ゴシック</vt:lpstr>
      <vt:lpstr>Arial</vt:lpstr>
      <vt:lpstr>Calibri</vt:lpstr>
      <vt:lpstr>Calibri Light</vt:lpstr>
      <vt:lpstr>Office テーマ</vt:lpstr>
      <vt:lpstr>「交通費検索業務」手順書  ※サンプル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2021-12-06T06:40:08Z</dcterms:created>
  <dcterms:modified xsi:type="dcterms:W3CDTF">2021-12-17T06:10:21Z</dcterms:modified>
</cp:coreProperties>
</file>